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6" r:id="rId2"/>
    <p:sldId id="329" r:id="rId3"/>
    <p:sldId id="339" r:id="rId4"/>
    <p:sldId id="340" r:id="rId5"/>
    <p:sldId id="341" r:id="rId6"/>
    <p:sldId id="342" r:id="rId7"/>
    <p:sldId id="348" r:id="rId8"/>
    <p:sldId id="352" r:id="rId9"/>
    <p:sldId id="351" r:id="rId10"/>
    <p:sldId id="349" r:id="rId11"/>
    <p:sldId id="343" r:id="rId12"/>
    <p:sldId id="345" r:id="rId13"/>
    <p:sldId id="344" r:id="rId14"/>
    <p:sldId id="346" r:id="rId15"/>
    <p:sldId id="347" r:id="rId16"/>
    <p:sldId id="353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66FF33"/>
    <a:srgbClr val="FF00FF"/>
    <a:srgbClr val="800080"/>
    <a:srgbClr val="0033CC"/>
    <a:srgbClr val="66FF66"/>
    <a:srgbClr val="99FF66"/>
    <a:srgbClr val="00FF00"/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0155" autoAdjust="0"/>
    <p:restoredTop sz="94675" autoAdjust="0"/>
  </p:normalViewPr>
  <p:slideViewPr>
    <p:cSldViewPr>
      <p:cViewPr>
        <p:scale>
          <a:sx n="86" d="100"/>
          <a:sy n="86" d="100"/>
        </p:scale>
        <p:origin x="-882" y="-90"/>
      </p:cViewPr>
      <p:guideLst>
        <p:guide orient="horz" pos="2160"/>
        <p:guide pos="2880"/>
      </p:guideLst>
    </p:cSldViewPr>
  </p:slideViewPr>
  <p:outlineViewPr>
    <p:cViewPr>
      <p:scale>
        <a:sx n="20" d="100"/>
        <a:sy n="2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736"/>
    </p:cViewPr>
  </p:sorterViewPr>
  <p:notesViewPr>
    <p:cSldViewPr>
      <p:cViewPr varScale="1">
        <p:scale>
          <a:sx n="38" d="100"/>
          <a:sy n="38" d="100"/>
        </p:scale>
        <p:origin x="-1554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4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03364F3C-2675-4ECF-BEBF-57750B920F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8611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3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8614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8615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2BB7ED35-5FE6-456A-BAE7-B7D66CA43F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C61248-31D7-460C-A15A-E791A567ABEF}" type="slidenum">
              <a:rPr lang="en-US" smtClean="0">
                <a:cs typeface="Arial" charset="0"/>
              </a:rPr>
              <a:pPr/>
              <a:t>1</a:t>
            </a:fld>
            <a:endParaRPr lang="en-US" smtClean="0">
              <a:cs typeface="Arial" charset="0"/>
            </a:endParaRP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A0720-1461-4CCF-81B9-C885CCDE63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0F610-9014-45AA-B35E-AEC3A2A0C3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74AB1-CC95-4612-9E4A-D1265A2E8E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72361-E250-4956-8A85-A5C3D0F5DD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08715-B194-4672-BB48-522E7CF109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6B488-1A6D-4E16-9138-9CD6629095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47ACA-2863-4EE2-8322-EF5CA50BE1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B34B3-564C-419C-9361-484B79F26B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6883D3-9A09-44CA-92AE-BC1F399D00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DF514-4FAD-4D86-8A08-7C22322B81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D62CF-88D4-4F99-9466-4BDEF27054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4F0ADE5D-FB54-4D1F-8DA8-AF6FE3C846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image" Target="../media/image1.png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png"/><Relationship Id="rId4" Type="http://schemas.openxmlformats.org/officeDocument/2006/relationships/oleObject" Target="../embeddings/oleObject7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WordArt 4"/>
          <p:cNvSpPr>
            <a:spLocks noChangeArrowheads="1" noChangeShapeType="1" noTextEdit="1"/>
          </p:cNvSpPr>
          <p:nvPr/>
        </p:nvSpPr>
        <p:spPr bwMode="auto">
          <a:xfrm>
            <a:off x="914400" y="457200"/>
            <a:ext cx="7010400" cy="1981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endParaRPr lang="en-US" sz="3600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1F01FF"/>
                  </a:gs>
                  <a:gs pos="100000">
                    <a:srgbClr val="050029"/>
                  </a:gs>
                </a:gsLst>
                <a:lin ang="5400000" scaled="1"/>
              </a:gradFill>
              <a:latin typeface="Impact"/>
            </a:endParaRPr>
          </a:p>
        </p:txBody>
      </p:sp>
      <p:pic>
        <p:nvPicPr>
          <p:cNvPr id="10752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04800"/>
            <a:ext cx="8458200" cy="123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Order and Absolute Value</a:t>
            </a:r>
            <a:endParaRPr lang="en-US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685800" y="2130425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6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굴림" charset="-127"/>
              <a:cs typeface="+mj-cs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981200" y="3962400"/>
            <a:ext cx="6553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en-US" altLang="en-US" sz="3600" dirty="0" smtClean="0"/>
              <a:t>ACT Pre-Algebra Review</a:t>
            </a:r>
            <a:endParaRPr lang="en-US" altLang="en-US" sz="3600" dirty="0"/>
          </a:p>
        </p:txBody>
      </p:sp>
    </p:spTree>
  </p:cSld>
  <p:clrMapOvr>
    <a:masterClrMapping/>
  </p:clrMapOvr>
  <p:transition>
    <p:random/>
    <p:sndAc>
      <p:stSnd>
        <p:snd r:embed="rId3" name="drumroll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-900" t="67912"/>
          <a:stretch>
            <a:fillRect/>
          </a:stretch>
        </p:blipFill>
        <p:spPr bwMode="auto">
          <a:xfrm>
            <a:off x="228600" y="228600"/>
            <a:ext cx="8534400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711200" y="1625600"/>
            <a:ext cx="7772400" cy="3657600"/>
          </a:xfrm>
          <a:prstGeom prst="rect">
            <a:avLst/>
          </a:prstGeom>
        </p:spPr>
        <p:txBody>
          <a:bodyPr/>
          <a:lstStyle/>
          <a:p>
            <a:pPr marL="533400" marR="0" lvl="0" indent="-5334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Example:  8 &lt;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+ 6 &lt; 14</a:t>
            </a:r>
          </a:p>
          <a:p>
            <a:pPr marL="533400" marR="0" lvl="0" indent="-5334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533400" marR="0" lvl="0" indent="-5334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	To solve the inequality, isolate the variable by subtracting 6 from all 3 parts. </a:t>
            </a:r>
          </a:p>
          <a:p>
            <a:pPr marL="533400" marR="0" lvl="0" indent="-5334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			8 &lt;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+ 6 &lt; 14</a:t>
            </a:r>
          </a:p>
          <a:p>
            <a:pPr marL="533400" marR="0" lvl="0" indent="-5334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		        </a:t>
            </a:r>
            <a:r>
              <a:rPr kumimoji="0" lang="en-US" sz="3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-6         -6     -6</a:t>
            </a:r>
          </a:p>
          <a:p>
            <a:pPr marL="533400" marR="0" lvl="0" indent="-5334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			 2 &lt;  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  &lt; 8</a:t>
            </a:r>
          </a:p>
          <a:p>
            <a:pPr marL="533400" marR="0" lvl="0" indent="-533400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marL="533400" marR="0" lvl="0" indent="-533400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Graph the solution.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7" name="Group 23"/>
          <p:cNvGrpSpPr>
            <a:grpSpLocks/>
          </p:cNvGrpSpPr>
          <p:nvPr/>
        </p:nvGrpSpPr>
        <p:grpSpPr bwMode="auto">
          <a:xfrm>
            <a:off x="1828800" y="5410200"/>
            <a:ext cx="4267200" cy="709613"/>
            <a:chOff x="1536" y="3408"/>
            <a:chExt cx="2688" cy="447"/>
          </a:xfrm>
        </p:grpSpPr>
        <p:sp>
          <p:nvSpPr>
            <p:cNvPr id="8" name="Line 24"/>
            <p:cNvSpPr>
              <a:spLocks noChangeShapeType="1"/>
            </p:cNvSpPr>
            <p:nvPr/>
          </p:nvSpPr>
          <p:spPr bwMode="auto">
            <a:xfrm>
              <a:off x="2928" y="3504"/>
              <a:ext cx="72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Line 25"/>
            <p:cNvSpPr>
              <a:spLocks noChangeShapeType="1"/>
            </p:cNvSpPr>
            <p:nvPr/>
          </p:nvSpPr>
          <p:spPr bwMode="auto">
            <a:xfrm>
              <a:off x="2928" y="3504"/>
              <a:ext cx="768" cy="0"/>
            </a:xfrm>
            <a:prstGeom prst="line">
              <a:avLst/>
            </a:prstGeom>
            <a:noFill/>
            <a:ln w="57150">
              <a:solidFill>
                <a:srgbClr val="00C894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0" name="Group 26"/>
            <p:cNvGrpSpPr>
              <a:grpSpLocks/>
            </p:cNvGrpSpPr>
            <p:nvPr/>
          </p:nvGrpSpPr>
          <p:grpSpPr bwMode="auto">
            <a:xfrm>
              <a:off x="1536" y="3408"/>
              <a:ext cx="2688" cy="447"/>
              <a:chOff x="1536" y="3408"/>
              <a:chExt cx="2688" cy="447"/>
            </a:xfrm>
          </p:grpSpPr>
          <p:sp>
            <p:nvSpPr>
              <p:cNvPr id="11" name="Line 27"/>
              <p:cNvSpPr>
                <a:spLocks noChangeShapeType="1"/>
              </p:cNvSpPr>
              <p:nvPr/>
            </p:nvSpPr>
            <p:spPr bwMode="auto">
              <a:xfrm>
                <a:off x="3006" y="3414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" name="Line 28"/>
              <p:cNvSpPr>
                <a:spLocks noChangeShapeType="1"/>
              </p:cNvSpPr>
              <p:nvPr/>
            </p:nvSpPr>
            <p:spPr bwMode="auto">
              <a:xfrm>
                <a:off x="3150" y="3408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" name="Line 29"/>
              <p:cNvSpPr>
                <a:spLocks noChangeShapeType="1"/>
              </p:cNvSpPr>
              <p:nvPr/>
            </p:nvSpPr>
            <p:spPr bwMode="auto">
              <a:xfrm>
                <a:off x="3294" y="3408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" name="AutoShape 30"/>
              <p:cNvSpPr>
                <a:spLocks noChangeArrowheads="1"/>
              </p:cNvSpPr>
              <p:nvPr/>
            </p:nvSpPr>
            <p:spPr bwMode="auto">
              <a:xfrm>
                <a:off x="2832" y="3456"/>
                <a:ext cx="96" cy="96"/>
              </a:xfrm>
              <a:prstGeom prst="flowChartConnector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" name="Line 31"/>
              <p:cNvSpPr>
                <a:spLocks noChangeShapeType="1"/>
              </p:cNvSpPr>
              <p:nvPr/>
            </p:nvSpPr>
            <p:spPr bwMode="auto">
              <a:xfrm>
                <a:off x="2874" y="3408"/>
                <a:ext cx="0" cy="25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" name="Line 32"/>
              <p:cNvSpPr>
                <a:spLocks noChangeShapeType="1"/>
              </p:cNvSpPr>
              <p:nvPr/>
            </p:nvSpPr>
            <p:spPr bwMode="auto">
              <a:xfrm>
                <a:off x="3582" y="3408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" name="Line 33"/>
              <p:cNvSpPr>
                <a:spLocks noChangeShapeType="1"/>
              </p:cNvSpPr>
              <p:nvPr/>
            </p:nvSpPr>
            <p:spPr bwMode="auto">
              <a:xfrm>
                <a:off x="3438" y="3408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" name="Text Box 34"/>
              <p:cNvSpPr txBox="1">
                <a:spLocks noChangeArrowheads="1"/>
              </p:cNvSpPr>
              <p:nvPr/>
            </p:nvSpPr>
            <p:spPr bwMode="auto">
              <a:xfrm>
                <a:off x="3630" y="3624"/>
                <a:ext cx="240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Arial" pitchFamily="34" charset="0"/>
                    <a:cs typeface="Arial" pitchFamily="34" charset="0"/>
                  </a:rPr>
                  <a:t>8</a:t>
                </a:r>
              </a:p>
            </p:txBody>
          </p:sp>
          <p:sp>
            <p:nvSpPr>
              <p:cNvPr id="19" name="Text Box 35"/>
              <p:cNvSpPr txBox="1">
                <a:spLocks noChangeArrowheads="1"/>
              </p:cNvSpPr>
              <p:nvPr/>
            </p:nvSpPr>
            <p:spPr bwMode="auto">
              <a:xfrm>
                <a:off x="2718" y="3624"/>
                <a:ext cx="28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Arial" pitchFamily="34" charset="0"/>
                    <a:cs typeface="Arial" pitchFamily="34" charset="0"/>
                  </a:rPr>
                  <a:t> 2</a:t>
                </a:r>
              </a:p>
            </p:txBody>
          </p:sp>
          <p:sp>
            <p:nvSpPr>
              <p:cNvPr id="20" name="AutoShape 36"/>
              <p:cNvSpPr>
                <a:spLocks noChangeArrowheads="1"/>
              </p:cNvSpPr>
              <p:nvPr/>
            </p:nvSpPr>
            <p:spPr bwMode="auto">
              <a:xfrm>
                <a:off x="3692" y="3456"/>
                <a:ext cx="96" cy="96"/>
              </a:xfrm>
              <a:prstGeom prst="flowChartConnector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" name="Line 37"/>
              <p:cNvSpPr>
                <a:spLocks noChangeShapeType="1"/>
              </p:cNvSpPr>
              <p:nvPr/>
            </p:nvSpPr>
            <p:spPr bwMode="auto">
              <a:xfrm>
                <a:off x="3726" y="3408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" name="Line 38"/>
              <p:cNvSpPr>
                <a:spLocks noChangeShapeType="1"/>
              </p:cNvSpPr>
              <p:nvPr/>
            </p:nvSpPr>
            <p:spPr bwMode="auto">
              <a:xfrm>
                <a:off x="1536" y="3504"/>
                <a:ext cx="268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23" name="Text Box 39"/>
          <p:cNvSpPr txBox="1">
            <a:spLocks noChangeArrowheads="1"/>
          </p:cNvSpPr>
          <p:nvPr/>
        </p:nvSpPr>
        <p:spPr bwMode="auto">
          <a:xfrm>
            <a:off x="914400" y="609600"/>
            <a:ext cx="7086600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Method Two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884238"/>
          </a:xfrm>
        </p:spPr>
        <p:txBody>
          <a:bodyPr/>
          <a:lstStyle/>
          <a:p>
            <a:pPr algn="l"/>
            <a:r>
              <a:rPr lang="en-US" sz="3600" dirty="0" smtClean="0">
                <a:latin typeface="Arial" pitchFamily="34" charset="0"/>
                <a:cs typeface="Arial" pitchFamily="34" charset="0"/>
              </a:rPr>
              <a:t>Steps to Solve 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an “OR” </a:t>
            </a:r>
            <a:br>
              <a:rPr lang="en-US" sz="3600" dirty="0" smtClean="0">
                <a:latin typeface="Arial" pitchFamily="34" charset="0"/>
                <a:cs typeface="Arial" pitchFamily="34" charset="0"/>
              </a:rPr>
            </a:br>
            <a:r>
              <a:rPr lang="en-US" sz="3600" dirty="0" smtClean="0">
                <a:latin typeface="Arial" pitchFamily="34" charset="0"/>
                <a:cs typeface="Arial" pitchFamily="34" charset="0"/>
              </a:rPr>
              <a:t>Compound 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Inequality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: 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4038600" cy="4373563"/>
          </a:xfrm>
        </p:spPr>
        <p:txBody>
          <a:bodyPr/>
          <a:lstStyle/>
          <a:p>
            <a:pPr>
              <a:lnSpc>
                <a:spcPct val="90000"/>
              </a:lnSpc>
              <a:buSzTx/>
              <a:buFont typeface="Tahoma" pitchFamily="34" charset="0"/>
              <a:buChar char="●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This is a </a:t>
            </a:r>
            <a:r>
              <a:rPr lang="en-US" sz="2400" u="sng" dirty="0" smtClean="0">
                <a:solidFill>
                  <a:schemeClr val="hlink"/>
                </a:solidFill>
                <a:latin typeface="Arial" pitchFamily="34" charset="0"/>
                <a:cs typeface="Arial" pitchFamily="34" charset="0"/>
              </a:rPr>
              <a:t>disjunction</a:t>
            </a:r>
            <a:r>
              <a:rPr lang="en-US" sz="2400" dirty="0" smtClean="0">
                <a:solidFill>
                  <a:schemeClr val="hlin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because the two inequality statements are joined by the word “</a:t>
            </a:r>
            <a:r>
              <a:rPr lang="en-US" sz="2400" b="1" u="sng" dirty="0" smtClean="0">
                <a:latin typeface="Arial" pitchFamily="34" charset="0"/>
                <a:cs typeface="Arial" pitchFamily="34" charset="0"/>
              </a:rPr>
              <a:t>or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”.</a:t>
            </a:r>
          </a:p>
          <a:p>
            <a:pPr>
              <a:lnSpc>
                <a:spcPct val="90000"/>
              </a:lnSpc>
              <a:buSzTx/>
              <a:buFont typeface="Tahoma" pitchFamily="34" charset="0"/>
              <a:buChar char="●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You must solve each part of the inequality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lnSpc>
                <a:spcPct val="90000"/>
              </a:lnSpc>
              <a:buSzTx/>
              <a:buFont typeface="Tahoma" pitchFamily="34" charset="0"/>
              <a:buChar char="●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The graph of the solution of the disjunction is the </a:t>
            </a:r>
            <a:r>
              <a:rPr lang="en-US" sz="2400" u="sng" dirty="0" smtClean="0">
                <a:latin typeface="Arial" pitchFamily="34" charset="0"/>
                <a:cs typeface="Arial" pitchFamily="34" charset="0"/>
              </a:rPr>
              <a:t>union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of the two inequalities.  Only one condition of the inequality must be met. </a:t>
            </a:r>
          </a:p>
          <a:p>
            <a:pPr>
              <a:lnSpc>
                <a:spcPct val="90000"/>
              </a:lnSpc>
              <a:buSzTx/>
              <a:buFont typeface="Tahoma" pitchFamily="34" charset="0"/>
              <a:buChar char="●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4038600" cy="4373563"/>
          </a:xfrm>
        </p:spPr>
        <p:txBody>
          <a:bodyPr/>
          <a:lstStyle/>
          <a:p>
            <a:pPr>
              <a:lnSpc>
                <a:spcPct val="90000"/>
              </a:lnSpc>
              <a:buFont typeface="Tahoma" pitchFamily="34" charset="0"/>
              <a:buChar char="●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In other words, the solution will include each of the graphed lines.  The graphs can go in opposite directions or towards each other, thus overlapping.</a:t>
            </a:r>
          </a:p>
          <a:p>
            <a:pPr>
              <a:lnSpc>
                <a:spcPct val="90000"/>
              </a:lnSpc>
              <a:buFont typeface="Tahoma" pitchFamily="34" charset="0"/>
              <a:buChar char="●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If the inequalities do overlap, the solution is </a:t>
            </a:r>
            <a:r>
              <a:rPr lang="en-US" sz="2400" b="1" i="1" u="sng" dirty="0" smtClean="0">
                <a:latin typeface="Arial" pitchFamily="34" charset="0"/>
                <a:cs typeface="Arial" pitchFamily="34" charset="0"/>
              </a:rPr>
              <a:t>all </a:t>
            </a:r>
            <a:r>
              <a:rPr lang="en-US" sz="2400" b="1" i="1" u="sng" dirty="0" err="1" smtClean="0">
                <a:latin typeface="Arial" pitchFamily="34" charset="0"/>
                <a:cs typeface="Arial" pitchFamily="34" charset="0"/>
              </a:rPr>
              <a:t>reals</a:t>
            </a:r>
            <a:r>
              <a:rPr lang="en-US" sz="2400" b="1" i="1" u="sng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-900" t="67912"/>
          <a:stretch>
            <a:fillRect/>
          </a:stretch>
        </p:blipFill>
        <p:spPr bwMode="auto">
          <a:xfrm>
            <a:off x="228600" y="152400"/>
            <a:ext cx="8534400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5410200" y="1066800"/>
            <a:ext cx="19688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|2</a:t>
            </a:r>
            <a:r>
              <a:rPr lang="en-US" sz="28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+ 1| &gt; 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 l="-900" t="67912"/>
          <a:stretch>
            <a:fillRect/>
          </a:stretch>
        </p:blipFill>
        <p:spPr bwMode="auto">
          <a:xfrm>
            <a:off x="228600" y="228600"/>
            <a:ext cx="8534400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990600" y="838200"/>
            <a:ext cx="7793038" cy="77628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Example 1:</a:t>
            </a:r>
            <a:endParaRPr kumimoji="0" lang="en-US" sz="4400" b="0" i="0" u="none" strike="noStrike" kern="1200" cap="none" spc="0" normalizeH="0" baseline="0" noProof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762000" y="1966912"/>
            <a:ext cx="48006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ahoma" pitchFamily="34" charset="0"/>
              <a:buChar char="●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|2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x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+ 1| &gt; 7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ahoma" pitchFamily="34" charset="0"/>
              <a:buChar char="●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x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+ 1 &gt; 7 or 2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x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+ 1 &gt;7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ahoma" pitchFamily="34" charset="0"/>
              <a:buChar char="●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x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+ 1 &gt;7  or 2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x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+ 1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&lt;-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7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ahoma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ahoma" pitchFamily="34" charset="0"/>
              <a:buChar char="●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     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x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&gt; 3 or       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x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&lt; -4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4572000" y="1662112"/>
            <a:ext cx="3505200" cy="2682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This is an ‘</a:t>
            </a:r>
            <a:r>
              <a:rPr lang="en-US" sz="2000" b="1" i="1" dirty="0">
                <a:solidFill>
                  <a:schemeClr val="hlink"/>
                </a:solidFill>
                <a:latin typeface="Arial" pitchFamily="34" charset="0"/>
                <a:cs typeface="Arial" pitchFamily="34" charset="0"/>
              </a:rPr>
              <a:t>or’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 statement.  (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Great</a:t>
            </a:r>
            <a:r>
              <a:rPr lang="en-US" sz="2000" i="1" dirty="0" err="1">
                <a:solidFill>
                  <a:schemeClr val="hlink"/>
                </a:solidFill>
                <a:latin typeface="Arial" pitchFamily="34" charset="0"/>
                <a:cs typeface="Arial" pitchFamily="34" charset="0"/>
              </a:rPr>
              <a:t>or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).  Rewrite.</a:t>
            </a:r>
          </a:p>
          <a:p>
            <a:pPr>
              <a:spcBef>
                <a:spcPct val="50000"/>
              </a:spcBef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In the 2</a:t>
            </a:r>
            <a:r>
              <a:rPr lang="en-US" sz="2000" baseline="30000" dirty="0">
                <a:latin typeface="Arial" pitchFamily="34" charset="0"/>
                <a:cs typeface="Arial" pitchFamily="34" charset="0"/>
              </a:rPr>
              <a:t>nd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inequality, </a:t>
            </a:r>
            <a:r>
              <a:rPr lang="en-US" sz="2000" i="1" dirty="0">
                <a:solidFill>
                  <a:schemeClr val="hlink"/>
                </a:solidFill>
                <a:latin typeface="Arial" pitchFamily="34" charset="0"/>
                <a:cs typeface="Arial" pitchFamily="34" charset="0"/>
              </a:rPr>
              <a:t>reverse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the inequality sign and </a:t>
            </a:r>
            <a:r>
              <a:rPr lang="en-US" sz="2000" i="1" dirty="0">
                <a:solidFill>
                  <a:schemeClr val="hlink"/>
                </a:solidFill>
                <a:latin typeface="Arial" pitchFamily="34" charset="0"/>
                <a:cs typeface="Arial" pitchFamily="34" charset="0"/>
              </a:rPr>
              <a:t>negate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the right side value.</a:t>
            </a:r>
          </a:p>
          <a:p>
            <a:pPr>
              <a:spcBef>
                <a:spcPct val="50000"/>
              </a:spcBef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Solve each inequality.</a:t>
            </a:r>
          </a:p>
          <a:p>
            <a:pPr>
              <a:spcBef>
                <a:spcPct val="50000"/>
              </a:spcBef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Graph the solution.</a:t>
            </a:r>
          </a:p>
        </p:txBody>
      </p:sp>
      <p:grpSp>
        <p:nvGrpSpPr>
          <p:cNvPr id="14" name="Group 5"/>
          <p:cNvGrpSpPr>
            <a:grpSpLocks/>
          </p:cNvGrpSpPr>
          <p:nvPr/>
        </p:nvGrpSpPr>
        <p:grpSpPr bwMode="auto">
          <a:xfrm>
            <a:off x="990600" y="4862512"/>
            <a:ext cx="4495800" cy="766763"/>
            <a:chOff x="1056" y="3024"/>
            <a:chExt cx="2832" cy="483"/>
          </a:xfrm>
        </p:grpSpPr>
        <p:sp>
          <p:nvSpPr>
            <p:cNvPr id="15" name="Line 6"/>
            <p:cNvSpPr>
              <a:spLocks noChangeShapeType="1"/>
            </p:cNvSpPr>
            <p:nvPr/>
          </p:nvSpPr>
          <p:spPr bwMode="auto">
            <a:xfrm>
              <a:off x="2574" y="3030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Line 7"/>
            <p:cNvSpPr>
              <a:spLocks noChangeShapeType="1"/>
            </p:cNvSpPr>
            <p:nvPr/>
          </p:nvSpPr>
          <p:spPr bwMode="auto">
            <a:xfrm>
              <a:off x="2718" y="3024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Line 8"/>
            <p:cNvSpPr>
              <a:spLocks noChangeShapeType="1"/>
            </p:cNvSpPr>
            <p:nvPr/>
          </p:nvSpPr>
          <p:spPr bwMode="auto">
            <a:xfrm>
              <a:off x="2862" y="3024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AutoShape 9"/>
            <p:cNvSpPr>
              <a:spLocks noChangeArrowheads="1"/>
            </p:cNvSpPr>
            <p:nvPr/>
          </p:nvSpPr>
          <p:spPr bwMode="auto">
            <a:xfrm>
              <a:off x="2265" y="3072"/>
              <a:ext cx="96" cy="96"/>
            </a:xfrm>
            <a:prstGeom prst="flowChartConnector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Line 10"/>
            <p:cNvSpPr>
              <a:spLocks noChangeShapeType="1"/>
            </p:cNvSpPr>
            <p:nvPr/>
          </p:nvSpPr>
          <p:spPr bwMode="auto">
            <a:xfrm>
              <a:off x="2442" y="3024"/>
              <a:ext cx="0" cy="25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Line 11"/>
            <p:cNvSpPr>
              <a:spLocks noChangeShapeType="1"/>
            </p:cNvSpPr>
            <p:nvPr/>
          </p:nvSpPr>
          <p:spPr bwMode="auto">
            <a:xfrm>
              <a:off x="3150" y="3024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Line 12"/>
            <p:cNvSpPr>
              <a:spLocks noChangeShapeType="1"/>
            </p:cNvSpPr>
            <p:nvPr/>
          </p:nvSpPr>
          <p:spPr bwMode="auto">
            <a:xfrm>
              <a:off x="3006" y="3024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Text Box 13"/>
            <p:cNvSpPr txBox="1">
              <a:spLocks noChangeArrowheads="1"/>
            </p:cNvSpPr>
            <p:nvPr/>
          </p:nvSpPr>
          <p:spPr bwMode="auto">
            <a:xfrm>
              <a:off x="2286" y="3240"/>
              <a:ext cx="288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latin typeface="Arial" pitchFamily="34" charset="0"/>
                  <a:cs typeface="Arial" pitchFamily="34" charset="0"/>
                </a:rPr>
                <a:t> </a:t>
              </a:r>
            </a:p>
          </p:txBody>
        </p:sp>
        <p:sp>
          <p:nvSpPr>
            <p:cNvPr id="23" name="AutoShape 14"/>
            <p:cNvSpPr>
              <a:spLocks noChangeArrowheads="1"/>
            </p:cNvSpPr>
            <p:nvPr/>
          </p:nvSpPr>
          <p:spPr bwMode="auto">
            <a:xfrm>
              <a:off x="3260" y="3072"/>
              <a:ext cx="96" cy="96"/>
            </a:xfrm>
            <a:prstGeom prst="flowChartConnector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Line 15"/>
            <p:cNvSpPr>
              <a:spLocks noChangeShapeType="1"/>
            </p:cNvSpPr>
            <p:nvPr/>
          </p:nvSpPr>
          <p:spPr bwMode="auto">
            <a:xfrm>
              <a:off x="3294" y="3024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Line 16"/>
            <p:cNvSpPr>
              <a:spLocks noChangeShapeType="1"/>
            </p:cNvSpPr>
            <p:nvPr/>
          </p:nvSpPr>
          <p:spPr bwMode="auto">
            <a:xfrm>
              <a:off x="1056" y="3120"/>
              <a:ext cx="26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Line 17"/>
            <p:cNvSpPr>
              <a:spLocks noChangeShapeType="1"/>
            </p:cNvSpPr>
            <p:nvPr/>
          </p:nvSpPr>
          <p:spPr bwMode="auto">
            <a:xfrm>
              <a:off x="2313" y="3024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Text Box 18"/>
            <p:cNvSpPr txBox="1">
              <a:spLocks noChangeArrowheads="1"/>
            </p:cNvSpPr>
            <p:nvPr/>
          </p:nvSpPr>
          <p:spPr bwMode="auto">
            <a:xfrm>
              <a:off x="3210" y="3276"/>
              <a:ext cx="336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  <p:sp>
          <p:nvSpPr>
            <p:cNvPr id="28" name="Text Box 19"/>
            <p:cNvSpPr txBox="1">
              <a:spLocks noChangeArrowheads="1"/>
            </p:cNvSpPr>
            <p:nvPr/>
          </p:nvSpPr>
          <p:spPr bwMode="auto">
            <a:xfrm>
              <a:off x="2160" y="3270"/>
              <a:ext cx="288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latin typeface="Arial" pitchFamily="34" charset="0"/>
                  <a:cs typeface="Arial" pitchFamily="34" charset="0"/>
                </a:rPr>
                <a:t>-4</a:t>
              </a:r>
            </a:p>
          </p:txBody>
        </p:sp>
        <p:sp>
          <p:nvSpPr>
            <p:cNvPr id="29" name="Line 20"/>
            <p:cNvSpPr>
              <a:spLocks noChangeShapeType="1"/>
            </p:cNvSpPr>
            <p:nvPr/>
          </p:nvSpPr>
          <p:spPr bwMode="auto">
            <a:xfrm>
              <a:off x="1494" y="3120"/>
              <a:ext cx="768" cy="0"/>
            </a:xfrm>
            <a:prstGeom prst="line">
              <a:avLst/>
            </a:prstGeom>
            <a:noFill/>
            <a:ln w="57150">
              <a:solidFill>
                <a:srgbClr val="00C894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Line 21"/>
            <p:cNvSpPr>
              <a:spLocks noChangeShapeType="1"/>
            </p:cNvSpPr>
            <p:nvPr/>
          </p:nvSpPr>
          <p:spPr bwMode="auto">
            <a:xfrm>
              <a:off x="3360" y="3120"/>
              <a:ext cx="528" cy="0"/>
            </a:xfrm>
            <a:prstGeom prst="line">
              <a:avLst/>
            </a:prstGeom>
            <a:noFill/>
            <a:ln w="57150">
              <a:solidFill>
                <a:srgbClr val="00C894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808038"/>
          </a:xfrm>
        </p:spPr>
        <p:txBody>
          <a:bodyPr/>
          <a:lstStyle/>
          <a:p>
            <a:pPr algn="l"/>
            <a:r>
              <a:rPr lang="en-US" sz="3600" dirty="0" smtClean="0">
                <a:latin typeface="Arial" pitchFamily="34" charset="0"/>
                <a:cs typeface="Arial" pitchFamily="34" charset="0"/>
              </a:rPr>
              <a:t>Steps to Solve an 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“AND” 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3600" dirty="0" smtClean="0">
                <a:latin typeface="Arial" pitchFamily="34" charset="0"/>
                <a:cs typeface="Arial" pitchFamily="34" charset="0"/>
              </a:rPr>
            </a:br>
            <a:r>
              <a:rPr lang="en-US" sz="3600" dirty="0" smtClean="0">
                <a:latin typeface="Arial" pitchFamily="34" charset="0"/>
                <a:cs typeface="Arial" pitchFamily="34" charset="0"/>
              </a:rPr>
              <a:t>Compound Inequality: </a:t>
            </a:r>
            <a:endParaRPr lang="en-US" sz="3600" dirty="0"/>
          </a:p>
        </p:txBody>
      </p:sp>
      <p:sp>
        <p:nvSpPr>
          <p:cNvPr id="14" name="Content Placeholder 1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297363"/>
          </a:xfrm>
        </p:spPr>
        <p:txBody>
          <a:bodyPr/>
          <a:lstStyle/>
          <a:p>
            <a:pPr>
              <a:buFont typeface="Tahoma" pitchFamily="34" charset="0"/>
              <a:buChar char="●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Both conditions of the inequalities must be met.</a:t>
            </a:r>
          </a:p>
          <a:p>
            <a:pPr lvl="1">
              <a:buFont typeface="Tahoma" pitchFamily="34" charset="0"/>
              <a:buChar char="●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In other words, the solution is wherever the two inequalities overlap.</a:t>
            </a:r>
          </a:p>
          <a:p>
            <a:pPr lvl="1">
              <a:buFont typeface="Tahoma" pitchFamily="34" charset="0"/>
              <a:buChar char="●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If the solution does not overlap, there is no solution.</a:t>
            </a:r>
          </a:p>
          <a:p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 l="-900" t="67912"/>
          <a:stretch>
            <a:fillRect/>
          </a:stretch>
        </p:blipFill>
        <p:spPr bwMode="auto">
          <a:xfrm>
            <a:off x="228600" y="228600"/>
            <a:ext cx="8534400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Content Placeholder 15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297363"/>
          </a:xfrm>
        </p:spPr>
        <p:txBody>
          <a:bodyPr/>
          <a:lstStyle/>
          <a:p>
            <a:pPr>
              <a:buSzTx/>
              <a:buFont typeface="Tahoma" pitchFamily="34" charset="0"/>
              <a:buChar char="●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This is a </a:t>
            </a:r>
            <a:r>
              <a:rPr lang="en-US" sz="2400" u="sng" dirty="0" smtClean="0">
                <a:solidFill>
                  <a:schemeClr val="hlink"/>
                </a:solidFill>
                <a:latin typeface="Arial" pitchFamily="34" charset="0"/>
                <a:cs typeface="Arial" pitchFamily="34" charset="0"/>
              </a:rPr>
              <a:t>conjunction</a:t>
            </a:r>
            <a:r>
              <a:rPr lang="en-US" sz="2400" dirty="0" smtClean="0">
                <a:solidFill>
                  <a:schemeClr val="hlin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because the two inequality statements are joined by the word “</a:t>
            </a:r>
            <a:r>
              <a:rPr lang="en-US" sz="2400" b="1" u="sng" dirty="0" smtClean="0">
                <a:latin typeface="Arial" pitchFamily="34" charset="0"/>
                <a:cs typeface="Arial" pitchFamily="34" charset="0"/>
              </a:rPr>
              <a:t>and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”.</a:t>
            </a:r>
          </a:p>
          <a:p>
            <a:pPr>
              <a:buSzTx/>
              <a:buFont typeface="Tahoma" pitchFamily="34" charset="0"/>
              <a:buChar char="●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You must solve each part of the inequality.</a:t>
            </a:r>
          </a:p>
          <a:p>
            <a:pPr>
              <a:buSzTx/>
              <a:buFont typeface="Tahoma" pitchFamily="34" charset="0"/>
              <a:buChar char="●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The graph of the solution of the conjunction is the </a:t>
            </a:r>
            <a:r>
              <a:rPr lang="en-US" sz="2400" u="sng" dirty="0" smtClean="0">
                <a:latin typeface="Arial" pitchFamily="34" charset="0"/>
                <a:cs typeface="Arial" pitchFamily="34" charset="0"/>
              </a:rPr>
              <a:t>intersection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of the two inequalities.  </a:t>
            </a:r>
          </a:p>
          <a:p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486400" y="1143000"/>
            <a:ext cx="16450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n-US" sz="2800" dirty="0" smtClean="0"/>
              <a:t>|</a:t>
            </a:r>
            <a:r>
              <a:rPr lang="en-US" sz="2800" i="1" dirty="0" smtClean="0"/>
              <a:t>x </a:t>
            </a:r>
            <a:r>
              <a:rPr lang="en-US" sz="2800" dirty="0" smtClean="0"/>
              <a:t>-5|&lt; 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-900" t="67912"/>
          <a:stretch>
            <a:fillRect/>
          </a:stretch>
        </p:blipFill>
        <p:spPr bwMode="auto">
          <a:xfrm>
            <a:off x="228600" y="228600"/>
            <a:ext cx="8534400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990600" y="533400"/>
            <a:ext cx="7793038" cy="77628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Example 2:</a:t>
            </a:r>
            <a:endParaRPr kumimoji="0" lang="en-US" sz="4400" b="0" i="0" u="none" strike="noStrike" kern="1200" cap="none" spc="0" normalizeH="0" baseline="0" noProof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609600" y="1662112"/>
            <a:ext cx="3657600" cy="3048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ahoma" pitchFamily="34" charset="0"/>
              <a:buChar char="●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|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x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-5|&lt; 3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ahoma" pitchFamily="34" charset="0"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ahoma" pitchFamily="34" charset="0"/>
              <a:buChar char="●"/>
              <a:tabLst/>
              <a:defRPr/>
            </a:pP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x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-5&lt; 3 and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x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-5&lt; 3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ahoma" pitchFamily="34" charset="0"/>
              <a:buChar char="●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x -5&lt; 3 and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x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-5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-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3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ahoma" pitchFamily="34" charset="0"/>
              <a:buChar char="●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ahoma" pitchFamily="34" charset="0"/>
              <a:buChar char="●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 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x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&lt; 8 and 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x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2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ahoma" pitchFamily="34" charset="0"/>
              <a:buChar char="●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  2 &lt;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x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&lt; 8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ahoma" pitchFamily="34" charset="0"/>
              <a:buChar char="●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ahoma" pitchFamily="34" charset="0"/>
              <a:buChar char="●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886200" y="1662112"/>
            <a:ext cx="2819400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>
              <a:latin typeface="+mj-lt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4572000" y="1662112"/>
            <a:ext cx="2895600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>
              <a:latin typeface="+mj-lt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4343400" y="1281112"/>
            <a:ext cx="4343400" cy="463511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dirty="0">
              <a:latin typeface="+mj-lt"/>
            </a:endParaRPr>
          </a:p>
          <a:p>
            <a:pPr>
              <a:lnSpc>
                <a:spcPct val="70000"/>
              </a:lnSpc>
            </a:pPr>
            <a:r>
              <a:rPr lang="en-US" sz="2400" dirty="0">
                <a:latin typeface="+mj-lt"/>
              </a:rPr>
              <a:t>This is an ‘</a:t>
            </a:r>
            <a:r>
              <a:rPr lang="en-US" sz="2400" b="1" i="1" dirty="0">
                <a:solidFill>
                  <a:schemeClr val="hlink"/>
                </a:solidFill>
                <a:latin typeface="+mj-lt"/>
              </a:rPr>
              <a:t>and</a:t>
            </a:r>
            <a:r>
              <a:rPr lang="en-US" sz="2400" b="1" i="1" dirty="0">
                <a:latin typeface="+mj-lt"/>
              </a:rPr>
              <a:t>’</a:t>
            </a:r>
            <a:r>
              <a:rPr lang="en-US" sz="2400" dirty="0">
                <a:latin typeface="+mj-lt"/>
              </a:rPr>
              <a:t> statement. </a:t>
            </a:r>
          </a:p>
          <a:p>
            <a:pPr>
              <a:lnSpc>
                <a:spcPct val="70000"/>
              </a:lnSpc>
            </a:pPr>
            <a:r>
              <a:rPr lang="en-US" sz="2400" dirty="0">
                <a:latin typeface="+mj-lt"/>
              </a:rPr>
              <a:t>(Less </a:t>
            </a:r>
            <a:r>
              <a:rPr lang="en-US" sz="2400" dirty="0" smtClean="0">
                <a:latin typeface="+mj-lt"/>
              </a:rPr>
              <a:t>th</a:t>
            </a:r>
            <a:r>
              <a:rPr lang="en-US" sz="2400" dirty="0">
                <a:latin typeface="+mj-lt"/>
              </a:rPr>
              <a:t>an</a:t>
            </a:r>
            <a:r>
              <a:rPr lang="en-US" sz="2400" dirty="0" smtClean="0">
                <a:latin typeface="+mj-lt"/>
              </a:rPr>
              <a:t>).</a:t>
            </a:r>
            <a:endParaRPr lang="en-US" sz="2400" dirty="0">
              <a:latin typeface="+mj-lt"/>
            </a:endParaRPr>
          </a:p>
          <a:p>
            <a:pPr>
              <a:lnSpc>
                <a:spcPct val="70000"/>
              </a:lnSpc>
            </a:pPr>
            <a:r>
              <a:rPr lang="en-US" sz="2400" dirty="0">
                <a:latin typeface="+mj-lt"/>
              </a:rPr>
              <a:t> </a:t>
            </a:r>
          </a:p>
          <a:p>
            <a:pPr>
              <a:lnSpc>
                <a:spcPct val="70000"/>
              </a:lnSpc>
            </a:pPr>
            <a:endParaRPr lang="en-US" sz="2400" dirty="0">
              <a:latin typeface="+mj-lt"/>
            </a:endParaRPr>
          </a:p>
          <a:p>
            <a:pPr>
              <a:lnSpc>
                <a:spcPct val="70000"/>
              </a:lnSpc>
            </a:pPr>
            <a:r>
              <a:rPr lang="en-US" sz="2400" dirty="0">
                <a:latin typeface="+mj-lt"/>
              </a:rPr>
              <a:t> Rewrite.</a:t>
            </a:r>
          </a:p>
          <a:p>
            <a:pPr>
              <a:lnSpc>
                <a:spcPct val="70000"/>
              </a:lnSpc>
            </a:pPr>
            <a:endParaRPr lang="en-US" sz="2400" dirty="0">
              <a:latin typeface="+mj-lt"/>
            </a:endParaRPr>
          </a:p>
          <a:p>
            <a:pPr>
              <a:lnSpc>
                <a:spcPct val="70000"/>
              </a:lnSpc>
            </a:pPr>
            <a:r>
              <a:rPr lang="en-US" sz="2400" dirty="0">
                <a:latin typeface="+mj-lt"/>
              </a:rPr>
              <a:t>In the 2nd inequality, </a:t>
            </a:r>
            <a:r>
              <a:rPr lang="en-US" sz="2400" i="1" dirty="0">
                <a:solidFill>
                  <a:schemeClr val="hlink"/>
                </a:solidFill>
                <a:latin typeface="+mj-lt"/>
              </a:rPr>
              <a:t>reverse</a:t>
            </a:r>
            <a:r>
              <a:rPr lang="en-US" sz="2400" dirty="0">
                <a:latin typeface="+mj-lt"/>
              </a:rPr>
              <a:t> the inequality sign and </a:t>
            </a:r>
            <a:r>
              <a:rPr lang="en-US" sz="2400" i="1" dirty="0">
                <a:solidFill>
                  <a:schemeClr val="hlink"/>
                </a:solidFill>
                <a:latin typeface="+mj-lt"/>
              </a:rPr>
              <a:t>negate</a:t>
            </a:r>
            <a:r>
              <a:rPr lang="en-US" sz="2400" dirty="0">
                <a:latin typeface="+mj-lt"/>
              </a:rPr>
              <a:t> the right side value.</a:t>
            </a:r>
          </a:p>
          <a:p>
            <a:pPr>
              <a:lnSpc>
                <a:spcPct val="70000"/>
              </a:lnSpc>
            </a:pPr>
            <a:endParaRPr lang="en-US" sz="2400" dirty="0">
              <a:latin typeface="+mj-lt"/>
            </a:endParaRPr>
          </a:p>
          <a:p>
            <a:pPr>
              <a:lnSpc>
                <a:spcPct val="70000"/>
              </a:lnSpc>
            </a:pPr>
            <a:r>
              <a:rPr lang="en-US" sz="2400" dirty="0">
                <a:latin typeface="+mj-lt"/>
              </a:rPr>
              <a:t>Solve each inequality.</a:t>
            </a:r>
          </a:p>
          <a:p>
            <a:pPr>
              <a:lnSpc>
                <a:spcPct val="70000"/>
              </a:lnSpc>
            </a:pPr>
            <a:endParaRPr lang="en-US" sz="2400" dirty="0">
              <a:latin typeface="+mj-lt"/>
            </a:endParaRPr>
          </a:p>
          <a:p>
            <a:pPr>
              <a:lnSpc>
                <a:spcPct val="70000"/>
              </a:lnSpc>
            </a:pPr>
            <a:endParaRPr lang="en-US" sz="2400" dirty="0">
              <a:latin typeface="+mj-lt"/>
            </a:endParaRPr>
          </a:p>
          <a:p>
            <a:pPr>
              <a:lnSpc>
                <a:spcPct val="70000"/>
              </a:lnSpc>
            </a:pPr>
            <a:r>
              <a:rPr lang="en-US" sz="2400" dirty="0">
                <a:latin typeface="+mj-lt"/>
              </a:rPr>
              <a:t>Graph the solution</a:t>
            </a:r>
            <a:r>
              <a:rPr lang="en-US" dirty="0">
                <a:latin typeface="+mj-lt"/>
              </a:rPr>
              <a:t>.</a:t>
            </a:r>
          </a:p>
          <a:p>
            <a:pPr>
              <a:spcBef>
                <a:spcPct val="50000"/>
              </a:spcBef>
            </a:pPr>
            <a:endParaRPr lang="en-US" dirty="0">
              <a:latin typeface="+mj-lt"/>
            </a:endParaRPr>
          </a:p>
        </p:txBody>
      </p:sp>
      <p:grpSp>
        <p:nvGrpSpPr>
          <p:cNvPr id="11" name="Group 13"/>
          <p:cNvGrpSpPr>
            <a:grpSpLocks/>
          </p:cNvGrpSpPr>
          <p:nvPr/>
        </p:nvGrpSpPr>
        <p:grpSpPr bwMode="auto">
          <a:xfrm>
            <a:off x="685800" y="5624512"/>
            <a:ext cx="4267200" cy="804863"/>
            <a:chOff x="1536" y="3408"/>
            <a:chExt cx="2688" cy="507"/>
          </a:xfrm>
        </p:grpSpPr>
        <p:sp>
          <p:nvSpPr>
            <p:cNvPr id="12" name="Line 14"/>
            <p:cNvSpPr>
              <a:spLocks noChangeShapeType="1"/>
            </p:cNvSpPr>
            <p:nvPr/>
          </p:nvSpPr>
          <p:spPr bwMode="auto">
            <a:xfrm>
              <a:off x="2928" y="3504"/>
              <a:ext cx="72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3" name="Line 15"/>
            <p:cNvSpPr>
              <a:spLocks noChangeShapeType="1"/>
            </p:cNvSpPr>
            <p:nvPr/>
          </p:nvSpPr>
          <p:spPr bwMode="auto">
            <a:xfrm>
              <a:off x="2928" y="3504"/>
              <a:ext cx="768" cy="0"/>
            </a:xfrm>
            <a:prstGeom prst="line">
              <a:avLst/>
            </a:prstGeom>
            <a:noFill/>
            <a:ln w="57150">
              <a:solidFill>
                <a:srgbClr val="00C894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grpSp>
          <p:nvGrpSpPr>
            <p:cNvPr id="14" name="Group 16"/>
            <p:cNvGrpSpPr>
              <a:grpSpLocks/>
            </p:cNvGrpSpPr>
            <p:nvPr/>
          </p:nvGrpSpPr>
          <p:grpSpPr bwMode="auto">
            <a:xfrm>
              <a:off x="1536" y="3408"/>
              <a:ext cx="2688" cy="507"/>
              <a:chOff x="1536" y="3408"/>
              <a:chExt cx="2688" cy="507"/>
            </a:xfrm>
          </p:grpSpPr>
          <p:sp>
            <p:nvSpPr>
              <p:cNvPr id="15" name="Line 17"/>
              <p:cNvSpPr>
                <a:spLocks noChangeShapeType="1"/>
              </p:cNvSpPr>
              <p:nvPr/>
            </p:nvSpPr>
            <p:spPr bwMode="auto">
              <a:xfrm>
                <a:off x="3006" y="3414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+mj-lt"/>
                </a:endParaRPr>
              </a:p>
            </p:txBody>
          </p:sp>
          <p:sp>
            <p:nvSpPr>
              <p:cNvPr id="16" name="Line 18"/>
              <p:cNvSpPr>
                <a:spLocks noChangeShapeType="1"/>
              </p:cNvSpPr>
              <p:nvPr/>
            </p:nvSpPr>
            <p:spPr bwMode="auto">
              <a:xfrm>
                <a:off x="3150" y="3408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+mj-lt"/>
                </a:endParaRPr>
              </a:p>
            </p:txBody>
          </p:sp>
          <p:sp>
            <p:nvSpPr>
              <p:cNvPr id="17" name="Line 19"/>
              <p:cNvSpPr>
                <a:spLocks noChangeShapeType="1"/>
              </p:cNvSpPr>
              <p:nvPr/>
            </p:nvSpPr>
            <p:spPr bwMode="auto">
              <a:xfrm>
                <a:off x="3294" y="3408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+mj-lt"/>
                </a:endParaRPr>
              </a:p>
            </p:txBody>
          </p:sp>
          <p:sp>
            <p:nvSpPr>
              <p:cNvPr id="18" name="AutoShape 20"/>
              <p:cNvSpPr>
                <a:spLocks noChangeArrowheads="1"/>
              </p:cNvSpPr>
              <p:nvPr/>
            </p:nvSpPr>
            <p:spPr bwMode="auto">
              <a:xfrm>
                <a:off x="2832" y="3456"/>
                <a:ext cx="96" cy="96"/>
              </a:xfrm>
              <a:prstGeom prst="flowChartConnector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+mj-lt"/>
                </a:endParaRPr>
              </a:p>
            </p:txBody>
          </p:sp>
          <p:sp>
            <p:nvSpPr>
              <p:cNvPr id="19" name="Line 21"/>
              <p:cNvSpPr>
                <a:spLocks noChangeShapeType="1"/>
              </p:cNvSpPr>
              <p:nvPr/>
            </p:nvSpPr>
            <p:spPr bwMode="auto">
              <a:xfrm>
                <a:off x="2874" y="3408"/>
                <a:ext cx="0" cy="25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+mj-lt"/>
                </a:endParaRPr>
              </a:p>
            </p:txBody>
          </p:sp>
          <p:sp>
            <p:nvSpPr>
              <p:cNvPr id="20" name="Line 22"/>
              <p:cNvSpPr>
                <a:spLocks noChangeShapeType="1"/>
              </p:cNvSpPr>
              <p:nvPr/>
            </p:nvSpPr>
            <p:spPr bwMode="auto">
              <a:xfrm>
                <a:off x="3582" y="3408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+mj-lt"/>
                </a:endParaRPr>
              </a:p>
            </p:txBody>
          </p:sp>
          <p:sp>
            <p:nvSpPr>
              <p:cNvPr id="21" name="Line 23"/>
              <p:cNvSpPr>
                <a:spLocks noChangeShapeType="1"/>
              </p:cNvSpPr>
              <p:nvPr/>
            </p:nvSpPr>
            <p:spPr bwMode="auto">
              <a:xfrm>
                <a:off x="3438" y="3408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+mj-lt"/>
                </a:endParaRPr>
              </a:p>
            </p:txBody>
          </p:sp>
          <p:sp>
            <p:nvSpPr>
              <p:cNvPr id="22" name="Text Box 24"/>
              <p:cNvSpPr txBox="1">
                <a:spLocks noChangeArrowheads="1"/>
              </p:cNvSpPr>
              <p:nvPr/>
            </p:nvSpPr>
            <p:spPr bwMode="auto">
              <a:xfrm>
                <a:off x="3630" y="3624"/>
                <a:ext cx="240" cy="29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+mj-lt"/>
                  </a:rPr>
                  <a:t>8</a:t>
                </a:r>
              </a:p>
            </p:txBody>
          </p:sp>
          <p:sp>
            <p:nvSpPr>
              <p:cNvPr id="23" name="Text Box 25"/>
              <p:cNvSpPr txBox="1">
                <a:spLocks noChangeArrowheads="1"/>
              </p:cNvSpPr>
              <p:nvPr/>
            </p:nvSpPr>
            <p:spPr bwMode="auto">
              <a:xfrm>
                <a:off x="2718" y="3624"/>
                <a:ext cx="288" cy="29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+mj-lt"/>
                  </a:rPr>
                  <a:t> 2</a:t>
                </a:r>
              </a:p>
            </p:txBody>
          </p:sp>
          <p:sp>
            <p:nvSpPr>
              <p:cNvPr id="24" name="AutoShape 26"/>
              <p:cNvSpPr>
                <a:spLocks noChangeArrowheads="1"/>
              </p:cNvSpPr>
              <p:nvPr/>
            </p:nvSpPr>
            <p:spPr bwMode="auto">
              <a:xfrm>
                <a:off x="3692" y="3456"/>
                <a:ext cx="96" cy="96"/>
              </a:xfrm>
              <a:prstGeom prst="flowChartConnector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sp>
            <p:nvSpPr>
              <p:cNvPr id="25" name="Line 27"/>
              <p:cNvSpPr>
                <a:spLocks noChangeShapeType="1"/>
              </p:cNvSpPr>
              <p:nvPr/>
            </p:nvSpPr>
            <p:spPr bwMode="auto">
              <a:xfrm>
                <a:off x="3726" y="3408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+mj-lt"/>
                </a:endParaRPr>
              </a:p>
            </p:txBody>
          </p:sp>
          <p:sp>
            <p:nvSpPr>
              <p:cNvPr id="26" name="Line 28"/>
              <p:cNvSpPr>
                <a:spLocks noChangeShapeType="1"/>
              </p:cNvSpPr>
              <p:nvPr/>
            </p:nvSpPr>
            <p:spPr bwMode="auto">
              <a:xfrm>
                <a:off x="1536" y="3504"/>
                <a:ext cx="268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>
                  <a:latin typeface="+mj-lt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-900" t="67912"/>
          <a:stretch>
            <a:fillRect/>
          </a:stretch>
        </p:blipFill>
        <p:spPr bwMode="auto">
          <a:xfrm>
            <a:off x="228600" y="228600"/>
            <a:ext cx="8534400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-900" t="67912"/>
          <a:stretch>
            <a:fillRect/>
          </a:stretch>
        </p:blipFill>
        <p:spPr bwMode="auto">
          <a:xfrm>
            <a:off x="228600" y="228600"/>
            <a:ext cx="8534400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-900" t="67912"/>
          <a:stretch>
            <a:fillRect/>
          </a:stretch>
        </p:blipFill>
        <p:spPr bwMode="auto">
          <a:xfrm>
            <a:off x="228600" y="3048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663700"/>
            <a:ext cx="4038600" cy="45259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ko-KR" sz="2000" smtClean="0">
                <a:solidFill>
                  <a:schemeClr val="tx2"/>
                </a:solidFill>
                <a:ea typeface="Gulim" pitchFamily="34" charset="-127"/>
              </a:rPr>
              <a:t>Write the following numbers in numerical order from least to greatest.</a:t>
            </a:r>
          </a:p>
          <a:p>
            <a:pPr>
              <a:buFont typeface="Wingdings" pitchFamily="2" charset="2"/>
              <a:buNone/>
            </a:pPr>
            <a:endParaRPr lang="en-US" altLang="ko-KR" sz="2000" smtClean="0">
              <a:solidFill>
                <a:schemeClr val="tx2"/>
              </a:solidFill>
              <a:ea typeface="Gulim" pitchFamily="34" charset="-127"/>
            </a:endParaRPr>
          </a:p>
          <a:p>
            <a:pPr>
              <a:buFont typeface="Wingdings" pitchFamily="2" charset="2"/>
              <a:buNone/>
            </a:pPr>
            <a:endParaRPr lang="en-US" altLang="ko-KR" sz="2000" smtClean="0">
              <a:ea typeface="Gulim" pitchFamily="34" charset="-127"/>
            </a:endParaRPr>
          </a:p>
          <a:p>
            <a:pPr>
              <a:buFont typeface="Wingdings" pitchFamily="2" charset="2"/>
              <a:buNone/>
            </a:pPr>
            <a:r>
              <a:rPr lang="en-US" altLang="ko-KR" sz="2000" b="1" smtClean="0">
                <a:ea typeface="Gulim" pitchFamily="34" charset="-127"/>
              </a:rPr>
              <a:t>Solution</a:t>
            </a:r>
            <a:r>
              <a:rPr lang="en-US" altLang="ko-KR" sz="2000" smtClean="0">
                <a:ea typeface="Gulim" pitchFamily="34" charset="-127"/>
              </a:rPr>
              <a:t>:</a:t>
            </a:r>
          </a:p>
          <a:p>
            <a:pPr>
              <a:buFont typeface="Wingdings" pitchFamily="2" charset="2"/>
              <a:buNone/>
            </a:pPr>
            <a:r>
              <a:rPr lang="en-US" altLang="ko-KR" sz="2000" smtClean="0">
                <a:ea typeface="Gulim" pitchFamily="34" charset="-127"/>
              </a:rPr>
              <a:t>Writing each number in decimal form to the nearest tenth gives </a:t>
            </a:r>
            <a:r>
              <a:rPr lang="en-US" altLang="ko-KR" sz="2000" smtClean="0">
                <a:ea typeface="Gulim" pitchFamily="34" charset="-127"/>
                <a:sym typeface="Symbol" pitchFamily="18" charset="2"/>
              </a:rPr>
              <a:t>1.7, 1.6, 0.8, 2.3, 3,</a:t>
            </a:r>
          </a:p>
          <a:p>
            <a:pPr>
              <a:buFont typeface="Wingdings" pitchFamily="2" charset="2"/>
              <a:buNone/>
            </a:pPr>
            <a:r>
              <a:rPr lang="en-US" altLang="ko-KR" sz="2000" smtClean="0">
                <a:ea typeface="Gulim" pitchFamily="34" charset="-127"/>
                <a:sym typeface="Symbol" pitchFamily="18" charset="2"/>
              </a:rPr>
              <a:t>     so the correct order is</a:t>
            </a:r>
          </a:p>
          <a:p>
            <a:pPr>
              <a:buFont typeface="Wingdings" pitchFamily="2" charset="2"/>
              <a:buNone/>
            </a:pPr>
            <a:r>
              <a:rPr lang="en-US" altLang="ko-KR" sz="2000" smtClean="0">
                <a:ea typeface="Gulim" pitchFamily="34" charset="-127"/>
                <a:sym typeface="Symbol" pitchFamily="18" charset="2"/>
              </a:rPr>
              <a:t> </a:t>
            </a: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4648200" y="1663700"/>
            <a:ext cx="4038600" cy="452596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ko-KR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Gulim" pitchFamily="34" charset="-127"/>
                <a:cs typeface="+mn-cs"/>
              </a:rPr>
              <a:t>Write the following numbers in numerical order from least to greatest.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ko-KR" sz="2000" b="0" i="0" u="none" strike="noStrike" kern="1200" cap="none" spc="0" normalizeH="0" baseline="0" noProof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Gulim" pitchFamily="34" charset="-127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ko-KR" sz="2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Gulim" pitchFamily="34" charset="-127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Gulim" pitchFamily="34" charset="-127"/>
                <a:cs typeface="+mn-cs"/>
              </a:rPr>
              <a:t>Solution</a:t>
            </a:r>
            <a:r>
              <a:rPr kumimoji="0" lang="en-US" altLang="ko-KR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Gulim" pitchFamily="34" charset="-127"/>
                <a:cs typeface="+mn-cs"/>
              </a:rPr>
              <a:t>: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ko-KR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Gulim" pitchFamily="34" charset="-127"/>
                <a:cs typeface="+mn-cs"/>
              </a:rPr>
              <a:t>Writing each number in decimal form to the nearest tenth gives 3.8, </a:t>
            </a:r>
            <a:r>
              <a:rPr kumimoji="0" lang="en-US" altLang="ko-KR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Gulim" pitchFamily="34" charset="-127"/>
                <a:cs typeface="+mn-cs"/>
                <a:sym typeface="Symbol" pitchFamily="18" charset="2"/>
              </a:rPr>
              <a:t>3.4, 1.4,  0.1, 3.3,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ko-KR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Gulim" pitchFamily="34" charset="-127"/>
                <a:cs typeface="+mn-cs"/>
                <a:sym typeface="Symbol" pitchFamily="18" charset="2"/>
              </a:rPr>
              <a:t>     so the correct order is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ko-KR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Gulim" pitchFamily="34" charset="-127"/>
              <a:cs typeface="+mn-cs"/>
              <a:sym typeface="Symbol" pitchFamily="18" charset="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ko-KR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Gulim" pitchFamily="34" charset="-127"/>
                <a:cs typeface="+mn-cs"/>
                <a:sym typeface="Symbol" pitchFamily="18" charset="2"/>
              </a:rPr>
              <a:t>                                     .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ko-KR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Gulim" pitchFamily="34" charset="-127"/>
              <a:cs typeface="+mn-cs"/>
              <a:sym typeface="Symbol" pitchFamily="18" charset="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ko-KR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Gulim" pitchFamily="34" charset="-127"/>
              <a:cs typeface="+mn-cs"/>
              <a:sym typeface="Symbol" pitchFamily="18" charset="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ko-KR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Gulim" pitchFamily="34" charset="-127"/>
              <a:cs typeface="+mn-cs"/>
              <a:sym typeface="Symbol" pitchFamily="18" charset="2"/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sz="3200" dirty="0">
                <a:ea typeface="굴림" charset="-127"/>
              </a:rPr>
              <a:t>Determining the Order of a List of Numbers</a:t>
            </a:r>
          </a:p>
        </p:txBody>
      </p:sp>
      <p:graphicFrame>
        <p:nvGraphicFramePr>
          <p:cNvPr id="10" name="Object 5"/>
          <p:cNvGraphicFramePr>
            <a:graphicFrameLocks noChangeAspect="1"/>
          </p:cNvGraphicFramePr>
          <p:nvPr/>
        </p:nvGraphicFramePr>
        <p:xfrm>
          <a:off x="1676400" y="2773362"/>
          <a:ext cx="1846263" cy="665163"/>
        </p:xfrm>
        <a:graphic>
          <a:graphicData uri="http://schemas.openxmlformats.org/presentationml/2006/ole">
            <p:oleObj spid="_x0000_s141314" name="Equation" r:id="rId4" imgW="1091880" imgH="393480" progId="">
              <p:embed/>
            </p:oleObj>
          </a:graphicData>
        </a:graphic>
      </p:graphicFrame>
      <p:graphicFrame>
        <p:nvGraphicFramePr>
          <p:cNvPr id="11" name="Object 6"/>
          <p:cNvGraphicFramePr>
            <a:graphicFrameLocks noChangeAspect="1"/>
          </p:cNvGraphicFramePr>
          <p:nvPr/>
        </p:nvGraphicFramePr>
        <p:xfrm>
          <a:off x="0" y="182562"/>
          <a:ext cx="914400" cy="198438"/>
        </p:xfrm>
        <a:graphic>
          <a:graphicData uri="http://schemas.openxmlformats.org/presentationml/2006/ole">
            <p:oleObj spid="_x0000_s141315" name="Equation" r:id="rId5" imgW="914400" imgH="198720" progId="">
              <p:embed/>
            </p:oleObj>
          </a:graphicData>
        </a:graphic>
      </p:graphicFrame>
      <p:graphicFrame>
        <p:nvGraphicFramePr>
          <p:cNvPr id="12" name="Object 7"/>
          <p:cNvGraphicFramePr>
            <a:graphicFrameLocks noChangeAspect="1"/>
          </p:cNvGraphicFramePr>
          <p:nvPr/>
        </p:nvGraphicFramePr>
        <p:xfrm>
          <a:off x="1339850" y="5516562"/>
          <a:ext cx="1911350" cy="665163"/>
        </p:xfrm>
        <a:graphic>
          <a:graphicData uri="http://schemas.openxmlformats.org/presentationml/2006/ole">
            <p:oleObj spid="_x0000_s141316" name="Equation" r:id="rId6" imgW="1130040" imgH="393480" progId="">
              <p:embed/>
            </p:oleObj>
          </a:graphicData>
        </a:graphic>
      </p:graphicFrame>
      <p:graphicFrame>
        <p:nvGraphicFramePr>
          <p:cNvPr id="13" name="Object 8"/>
          <p:cNvGraphicFramePr>
            <a:graphicFrameLocks noChangeAspect="1"/>
          </p:cNvGraphicFramePr>
          <p:nvPr/>
        </p:nvGraphicFramePr>
        <p:xfrm>
          <a:off x="5715000" y="2620962"/>
          <a:ext cx="2203450" cy="669925"/>
        </p:xfrm>
        <a:graphic>
          <a:graphicData uri="http://schemas.openxmlformats.org/presentationml/2006/ole">
            <p:oleObj spid="_x0000_s141317" name="Equation" r:id="rId7" imgW="1295280" imgH="393480" progId="">
              <p:embed/>
            </p:oleObj>
          </a:graphicData>
        </a:graphic>
      </p:graphicFrame>
      <p:graphicFrame>
        <p:nvGraphicFramePr>
          <p:cNvPr id="14" name="Object 9"/>
          <p:cNvGraphicFramePr>
            <a:graphicFrameLocks noChangeAspect="1"/>
          </p:cNvGraphicFramePr>
          <p:nvPr/>
        </p:nvGraphicFramePr>
        <p:xfrm>
          <a:off x="5106988" y="5473700"/>
          <a:ext cx="2220912" cy="668337"/>
        </p:xfrm>
        <a:graphic>
          <a:graphicData uri="http://schemas.openxmlformats.org/presentationml/2006/ole">
            <p:oleObj spid="_x0000_s141318" name="Equation" r:id="rId8" imgW="1307880" imgH="39348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35162"/>
            <a:ext cx="8229600" cy="4525963"/>
          </a:xfrm>
        </p:spPr>
        <p:txBody>
          <a:bodyPr/>
          <a:lstStyle/>
          <a:p>
            <a:r>
              <a:rPr lang="en-US" altLang="ko-KR" sz="2400" dirty="0" smtClean="0">
                <a:ea typeface="Gulim" pitchFamily="34" charset="-127"/>
              </a:rPr>
              <a:t>The distance on the number line from a number to 0 is called the </a:t>
            </a:r>
            <a:r>
              <a:rPr lang="en-US" altLang="ko-KR" sz="2400" b="1" dirty="0" smtClean="0">
                <a:ea typeface="Gulim" pitchFamily="34" charset="-127"/>
              </a:rPr>
              <a:t>absolute value</a:t>
            </a:r>
            <a:r>
              <a:rPr lang="en-US" altLang="ko-KR" sz="2400" dirty="0" smtClean="0">
                <a:ea typeface="Gulim" pitchFamily="34" charset="-127"/>
              </a:rPr>
              <a:t> of that number. The absolute value of </a:t>
            </a:r>
            <a:r>
              <a:rPr lang="en-US" altLang="ko-KR" sz="2400" i="1" dirty="0" smtClean="0">
                <a:ea typeface="Gulim" pitchFamily="34" charset="-127"/>
              </a:rPr>
              <a:t>a</a:t>
            </a:r>
            <a:r>
              <a:rPr lang="en-US" altLang="ko-KR" sz="2400" dirty="0" smtClean="0">
                <a:ea typeface="Gulim" pitchFamily="34" charset="-127"/>
              </a:rPr>
              <a:t> is written     .</a:t>
            </a:r>
          </a:p>
          <a:p>
            <a:r>
              <a:rPr lang="en-US" altLang="ko-KR" sz="2400" dirty="0" smtClean="0">
                <a:ea typeface="Gulim" pitchFamily="34" charset="-127"/>
              </a:rPr>
              <a:t>Since the distance cannot be negative, </a:t>
            </a:r>
            <a:r>
              <a:rPr lang="en-US" altLang="ko-KR" sz="2400" i="1" dirty="0" smtClean="0">
                <a:ea typeface="Gulim" pitchFamily="34" charset="-127"/>
              </a:rPr>
              <a:t>the absolute value of a number is always nonnegative</a:t>
            </a:r>
            <a:r>
              <a:rPr lang="en-US" altLang="ko-KR" sz="2400" dirty="0" smtClean="0">
                <a:ea typeface="Gulim" pitchFamily="34" charset="-127"/>
              </a:rPr>
              <a:t>.</a:t>
            </a:r>
          </a:p>
          <a:p>
            <a:r>
              <a:rPr lang="en-US" altLang="ko-KR" sz="2400" dirty="0" smtClean="0">
                <a:ea typeface="Gulim" pitchFamily="34" charset="-127"/>
              </a:rPr>
              <a:t>The algebraic definition of absolute value follows: </a:t>
            </a:r>
          </a:p>
          <a:p>
            <a:pPr>
              <a:buFont typeface="Wingdings" pitchFamily="2" charset="2"/>
              <a:buNone/>
            </a:pPr>
            <a:r>
              <a:rPr lang="en-US" altLang="ko-KR" sz="2400" dirty="0" smtClean="0">
                <a:ea typeface="Gulim" pitchFamily="34" charset="-127"/>
              </a:rPr>
              <a:t>     For all real numbers </a:t>
            </a:r>
            <a:r>
              <a:rPr lang="en-US" altLang="ko-KR" sz="2400" i="1" dirty="0" smtClean="0">
                <a:ea typeface="Gulim" pitchFamily="34" charset="-127"/>
              </a:rPr>
              <a:t>a</a:t>
            </a:r>
            <a:r>
              <a:rPr lang="en-US" altLang="ko-KR" sz="2400" dirty="0" smtClean="0">
                <a:ea typeface="Gulim" pitchFamily="34" charset="-127"/>
              </a:rPr>
              <a:t>,     </a:t>
            </a:r>
          </a:p>
          <a:p>
            <a:pPr>
              <a:buFont typeface="Wingdings" pitchFamily="2" charset="2"/>
              <a:buNone/>
            </a:pPr>
            <a:r>
              <a:rPr lang="en-US" altLang="ko-KR" sz="2400" dirty="0" smtClean="0">
                <a:ea typeface="Gulim" pitchFamily="34" charset="-127"/>
              </a:rPr>
              <a:t>        </a:t>
            </a:r>
          </a:p>
          <a:p>
            <a:endParaRPr lang="en-US" altLang="ko-KR" sz="2400" dirty="0" smtClean="0">
              <a:ea typeface="Gulim" pitchFamily="34" charset="-127"/>
            </a:endParaRPr>
          </a:p>
          <a:p>
            <a:r>
              <a:rPr lang="en-US" altLang="ko-KR" sz="2400" dirty="0" smtClean="0">
                <a:ea typeface="Gulim" pitchFamily="34" charset="-127"/>
              </a:rPr>
              <a:t>Think of </a:t>
            </a:r>
            <a:r>
              <a:rPr lang="en-US" altLang="ko-KR" sz="2400" dirty="0" smtClean="0">
                <a:ea typeface="Gulim" pitchFamily="34" charset="-127"/>
                <a:sym typeface="Symbol" pitchFamily="18" charset="2"/>
              </a:rPr>
              <a:t></a:t>
            </a:r>
            <a:r>
              <a:rPr lang="en-US" altLang="ko-KR" sz="2400" i="1" dirty="0" smtClean="0">
                <a:ea typeface="Gulim" pitchFamily="34" charset="-127"/>
                <a:sym typeface="Symbol" pitchFamily="18" charset="2"/>
              </a:rPr>
              <a:t>a</a:t>
            </a:r>
            <a:r>
              <a:rPr lang="en-US" altLang="ko-KR" sz="2400" dirty="0" smtClean="0">
                <a:ea typeface="Gulim" pitchFamily="34" charset="-127"/>
                <a:sym typeface="Symbol" pitchFamily="18" charset="2"/>
              </a:rPr>
              <a:t> as the “opposite” of </a:t>
            </a:r>
            <a:r>
              <a:rPr lang="en-US" altLang="ko-KR" sz="2400" i="1" dirty="0" smtClean="0">
                <a:ea typeface="Gulim" pitchFamily="34" charset="-127"/>
                <a:sym typeface="Symbol" pitchFamily="18" charset="2"/>
              </a:rPr>
              <a:t>a</a:t>
            </a:r>
            <a:r>
              <a:rPr lang="en-US" altLang="ko-KR" sz="2400" dirty="0" smtClean="0">
                <a:ea typeface="Gulim" pitchFamily="34" charset="-127"/>
                <a:sym typeface="Symbol" pitchFamily="18" charset="2"/>
              </a:rPr>
              <a:t>.</a:t>
            </a:r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>
                <a:ea typeface="굴림" charset="-127"/>
              </a:rPr>
              <a:t>Absolute Value</a:t>
            </a:r>
          </a:p>
        </p:txBody>
      </p:sp>
      <p:graphicFrame>
        <p:nvGraphicFramePr>
          <p:cNvPr id="11266" name="Object 4"/>
          <p:cNvGraphicFramePr>
            <a:graphicFrameLocks noChangeAspect="1"/>
          </p:cNvGraphicFramePr>
          <p:nvPr/>
        </p:nvGraphicFramePr>
        <p:xfrm>
          <a:off x="5181600" y="2544762"/>
          <a:ext cx="365125" cy="520700"/>
        </p:xfrm>
        <a:graphic>
          <a:graphicData uri="http://schemas.openxmlformats.org/presentationml/2006/ole">
            <p:oleObj spid="_x0000_s138242" name="Equation" r:id="rId3" imgW="177480" imgH="253800" progId="">
              <p:embed/>
            </p:oleObj>
          </a:graphicData>
        </a:graphic>
      </p:graphicFrame>
      <p:graphicFrame>
        <p:nvGraphicFramePr>
          <p:cNvPr id="11267" name="Object 5"/>
          <p:cNvGraphicFramePr>
            <a:graphicFrameLocks noChangeAspect="1"/>
          </p:cNvGraphicFramePr>
          <p:nvPr/>
        </p:nvGraphicFramePr>
        <p:xfrm>
          <a:off x="4191000" y="4373562"/>
          <a:ext cx="2065338" cy="1208088"/>
        </p:xfrm>
        <a:graphic>
          <a:graphicData uri="http://schemas.openxmlformats.org/presentationml/2006/ole">
            <p:oleObj spid="_x0000_s138243" name="Equation" r:id="rId4" imgW="1130040" imgH="660240" progId="">
              <p:embed/>
            </p:oleObj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 l="-900" t="67912"/>
          <a:stretch>
            <a:fillRect/>
          </a:stretch>
        </p:blipFill>
        <p:spPr bwMode="auto">
          <a:xfrm>
            <a:off x="228600" y="442913"/>
            <a:ext cx="8534400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011362"/>
            <a:ext cx="8229600" cy="4525963"/>
          </a:xfrm>
        </p:spPr>
        <p:txBody>
          <a:bodyPr/>
          <a:lstStyle/>
          <a:p>
            <a:pPr marL="571500" indent="-571500">
              <a:buFont typeface="Wingdings" pitchFamily="2" charset="2"/>
              <a:buNone/>
            </a:pPr>
            <a:r>
              <a:rPr lang="en-US" altLang="ko-KR" b="1" dirty="0" smtClean="0">
                <a:ea typeface="Gulim" pitchFamily="34" charset="-127"/>
              </a:rPr>
              <a:t>Examples</a:t>
            </a:r>
            <a:r>
              <a:rPr lang="en-US" altLang="ko-KR" dirty="0" smtClean="0">
                <a:ea typeface="Gulim" pitchFamily="34" charset="-127"/>
              </a:rPr>
              <a:t>: Evaluate each expression.</a:t>
            </a:r>
          </a:p>
          <a:p>
            <a:pPr marL="571500" indent="-571500">
              <a:buNone/>
            </a:pPr>
            <a:r>
              <a:rPr lang="en-US" altLang="ko-KR" dirty="0" smtClean="0">
                <a:ea typeface="Gulim" pitchFamily="34" charset="-127"/>
              </a:rPr>
              <a:t> </a:t>
            </a:r>
          </a:p>
          <a:p>
            <a:pPr marL="571500" indent="-571500">
              <a:buFont typeface="Wingdings 3" pitchFamily="18" charset="2"/>
              <a:buNone/>
            </a:pPr>
            <a:r>
              <a:rPr lang="en-US" altLang="ko-KR" dirty="0" smtClean="0">
                <a:ea typeface="Gulim" pitchFamily="34" charset="-127"/>
              </a:rPr>
              <a:t> </a:t>
            </a:r>
          </a:p>
          <a:p>
            <a:pPr marL="571500" indent="-571500">
              <a:buFont typeface="Wingdings 3" pitchFamily="18" charset="2"/>
              <a:buNone/>
            </a:pPr>
            <a:endParaRPr lang="en-US" altLang="ko-KR" dirty="0" smtClean="0">
              <a:ea typeface="Gulim" pitchFamily="34" charset="-127"/>
            </a:endParaRPr>
          </a:p>
          <a:p>
            <a:pPr marL="571500" indent="-571500">
              <a:buFont typeface="Wingdings" pitchFamily="2" charset="2"/>
              <a:buNone/>
            </a:pPr>
            <a:r>
              <a:rPr lang="en-US" altLang="ko-KR" b="1" dirty="0" smtClean="0">
                <a:ea typeface="Gulim" pitchFamily="34" charset="-127"/>
              </a:rPr>
              <a:t>						Solutions</a:t>
            </a:r>
            <a:r>
              <a:rPr lang="en-US" altLang="ko-KR" dirty="0" smtClean="0">
                <a:ea typeface="Gulim" pitchFamily="34" charset="-127"/>
              </a:rPr>
              <a:t>:</a:t>
            </a:r>
          </a:p>
          <a:p>
            <a:pPr marL="571500" indent="-571500">
              <a:buNone/>
            </a:pPr>
            <a:r>
              <a:rPr lang="en-US" altLang="ko-KR" dirty="0" smtClean="0">
                <a:ea typeface="Gulim" pitchFamily="34" charset="-127"/>
              </a:rPr>
              <a:t> </a:t>
            </a:r>
          </a:p>
          <a:p>
            <a:pPr marL="571500" indent="-571500">
              <a:buFont typeface="Wingdings 3" pitchFamily="18" charset="2"/>
              <a:buNone/>
            </a:pPr>
            <a:r>
              <a:rPr lang="en-US" altLang="ko-KR" dirty="0" smtClean="0">
                <a:ea typeface="Gulim" pitchFamily="34" charset="-127"/>
              </a:rPr>
              <a:t> </a:t>
            </a:r>
          </a:p>
        </p:txBody>
      </p:sp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>
                <a:ea typeface="굴림" charset="-127"/>
              </a:rPr>
              <a:t>Evaluating Absolute Values</a:t>
            </a:r>
          </a:p>
        </p:txBody>
      </p:sp>
      <p:graphicFrame>
        <p:nvGraphicFramePr>
          <p:cNvPr id="12290" name="Object 4"/>
          <p:cNvGraphicFramePr>
            <a:graphicFrameLocks noChangeAspect="1"/>
          </p:cNvGraphicFramePr>
          <p:nvPr/>
        </p:nvGraphicFramePr>
        <p:xfrm>
          <a:off x="1295400" y="2773362"/>
          <a:ext cx="430213" cy="611188"/>
        </p:xfrm>
        <a:graphic>
          <a:graphicData uri="http://schemas.openxmlformats.org/presentationml/2006/ole">
            <p:oleObj spid="_x0000_s139266" name="Equation" r:id="rId3" imgW="304560" imgH="431640" progId="">
              <p:embed/>
            </p:oleObj>
          </a:graphicData>
        </a:graphic>
      </p:graphicFrame>
      <p:graphicFrame>
        <p:nvGraphicFramePr>
          <p:cNvPr id="12291" name="Object 5"/>
          <p:cNvGraphicFramePr>
            <a:graphicFrameLocks noChangeAspect="1"/>
          </p:cNvGraphicFramePr>
          <p:nvPr/>
        </p:nvGraphicFramePr>
        <p:xfrm>
          <a:off x="1066800" y="3535362"/>
          <a:ext cx="739775" cy="528638"/>
        </p:xfrm>
        <a:graphic>
          <a:graphicData uri="http://schemas.openxmlformats.org/presentationml/2006/ole">
            <p:oleObj spid="_x0000_s139267" name="Equation" r:id="rId4" imgW="355320" imgH="253800" progId="">
              <p:embed/>
            </p:oleObj>
          </a:graphicData>
        </a:graphic>
      </p:graphicFrame>
      <p:graphicFrame>
        <p:nvGraphicFramePr>
          <p:cNvPr id="12292" name="Object 6"/>
          <p:cNvGraphicFramePr>
            <a:graphicFrameLocks noChangeAspect="1"/>
          </p:cNvGraphicFramePr>
          <p:nvPr/>
        </p:nvGraphicFramePr>
        <p:xfrm>
          <a:off x="7162800" y="4876800"/>
          <a:ext cx="795338" cy="614363"/>
        </p:xfrm>
        <a:graphic>
          <a:graphicData uri="http://schemas.openxmlformats.org/presentationml/2006/ole">
            <p:oleObj spid="_x0000_s139268" name="Equation" r:id="rId5" imgW="558720" imgH="431640" progId="">
              <p:embed/>
            </p:oleObj>
          </a:graphicData>
        </a:graphic>
      </p:graphicFrame>
      <p:graphicFrame>
        <p:nvGraphicFramePr>
          <p:cNvPr id="12293" name="Object 7"/>
          <p:cNvGraphicFramePr>
            <a:graphicFrameLocks noChangeAspect="1"/>
          </p:cNvGraphicFramePr>
          <p:nvPr/>
        </p:nvGraphicFramePr>
        <p:xfrm>
          <a:off x="6096000" y="5638800"/>
          <a:ext cx="1865313" cy="433388"/>
        </p:xfrm>
        <a:graphic>
          <a:graphicData uri="http://schemas.openxmlformats.org/presentationml/2006/ole">
            <p:oleObj spid="_x0000_s139269" name="Equation" r:id="rId6" imgW="1091880" imgH="253800" progId="">
              <p:embed/>
            </p:oleObj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 cstate="print"/>
          <a:srcRect l="-900" t="67912"/>
          <a:stretch>
            <a:fillRect/>
          </a:stretch>
        </p:blipFill>
        <p:spPr bwMode="auto">
          <a:xfrm>
            <a:off x="228600" y="442913"/>
            <a:ext cx="8534400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>
                <a:ea typeface="굴림" charset="-127"/>
              </a:rPr>
              <a:t>Properties of Absolute Value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-900" t="67912"/>
          <a:stretch>
            <a:fillRect/>
          </a:stretch>
        </p:blipFill>
        <p:spPr bwMode="auto">
          <a:xfrm>
            <a:off x="228600" y="442913"/>
            <a:ext cx="8534400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2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676400"/>
            <a:ext cx="6858000" cy="4708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05001"/>
            <a:ext cx="8229600" cy="609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ko-KR" b="1" dirty="0" smtClean="0">
                <a:ea typeface="Gulim" pitchFamily="34" charset="-127"/>
              </a:rPr>
              <a:t>Examples</a:t>
            </a:r>
            <a:r>
              <a:rPr lang="en-US" altLang="ko-KR" dirty="0" smtClean="0">
                <a:ea typeface="Gulim" pitchFamily="34" charset="-127"/>
              </a:rPr>
              <a:t>:  Let </a:t>
            </a:r>
            <a:r>
              <a:rPr lang="en-US" altLang="ko-KR" i="1" dirty="0" smtClean="0">
                <a:ea typeface="Gulim" pitchFamily="34" charset="-127"/>
              </a:rPr>
              <a:t>x</a:t>
            </a:r>
            <a:r>
              <a:rPr lang="en-US" altLang="ko-KR" dirty="0" smtClean="0">
                <a:ea typeface="Gulim" pitchFamily="34" charset="-127"/>
              </a:rPr>
              <a:t> = 7 and </a:t>
            </a:r>
            <a:r>
              <a:rPr lang="en-US" altLang="ko-KR" i="1" dirty="0" smtClean="0">
                <a:ea typeface="Gulim" pitchFamily="34" charset="-127"/>
              </a:rPr>
              <a:t>y</a:t>
            </a:r>
            <a:r>
              <a:rPr lang="en-US" altLang="ko-KR" dirty="0" smtClean="0">
                <a:ea typeface="Gulim" pitchFamily="34" charset="-127"/>
              </a:rPr>
              <a:t> = </a:t>
            </a:r>
            <a:r>
              <a:rPr lang="en-US" altLang="ko-KR" dirty="0" smtClean="0">
                <a:ea typeface="Gulim" pitchFamily="34" charset="-127"/>
                <a:sym typeface="Symbol" pitchFamily="18" charset="2"/>
              </a:rPr>
              <a:t>5.</a:t>
            </a:r>
          </a:p>
          <a:p>
            <a:pPr algn="ctr">
              <a:buFont typeface="Wingdings" pitchFamily="2" charset="2"/>
              <a:buNone/>
            </a:pPr>
            <a:endParaRPr lang="en-US" altLang="ko-KR" dirty="0" smtClean="0">
              <a:ea typeface="Gulim" pitchFamily="34" charset="-127"/>
              <a:sym typeface="Symbol" pitchFamily="18" charset="2"/>
            </a:endParaRPr>
          </a:p>
        </p:txBody>
      </p:sp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>
                <a:ea typeface="굴림" charset="-127"/>
              </a:rPr>
              <a:t>Evaluating Absolute Value Expressions</a:t>
            </a: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 cstate="print"/>
          <a:srcRect l="-900" t="67912"/>
          <a:stretch>
            <a:fillRect/>
          </a:stretch>
        </p:blipFill>
        <p:spPr bwMode="auto">
          <a:xfrm>
            <a:off x="228600" y="228600"/>
            <a:ext cx="8534400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029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2667000"/>
            <a:ext cx="6381750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-900" t="67912"/>
          <a:stretch>
            <a:fillRect/>
          </a:stretch>
        </p:blipFill>
        <p:spPr bwMode="auto">
          <a:xfrm>
            <a:off x="228600" y="228600"/>
            <a:ext cx="8534400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Absolute Value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Compound Inequalities</a:t>
            </a:r>
          </a:p>
          <a:p>
            <a:r>
              <a:rPr lang="en-US" dirty="0" smtClean="0"/>
              <a:t>With Line Graphs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-900" t="67912"/>
          <a:stretch>
            <a:fillRect/>
          </a:stretch>
        </p:blipFill>
        <p:spPr bwMode="auto">
          <a:xfrm>
            <a:off x="228600" y="228600"/>
            <a:ext cx="8534400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762000" y="712788"/>
            <a:ext cx="7793038" cy="77628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“</a:t>
            </a:r>
            <a:r>
              <a:rPr kumimoji="0" lang="en-US" sz="3600" b="1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and</a:t>
            </a:r>
            <a: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’’ Statements can be Written in Two Different Ways</a:t>
            </a: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81000" y="2057400"/>
            <a:ext cx="82296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ahoma" pitchFamily="34" charset="0"/>
              <a:buChar char="●"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1.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 8 &lt; </a:t>
            </a:r>
            <a:r>
              <a:rPr kumimoji="0" lang="en-US" sz="4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+ 6 &lt; 14	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ahoma" pitchFamily="34" charset="0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ahoma" pitchFamily="34" charset="0"/>
              <a:buNone/>
              <a:tabLst/>
              <a:defRPr/>
            </a:pP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ahoma" pitchFamily="34" charset="0"/>
              <a:buChar char="●"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2.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 8 &lt; </a:t>
            </a:r>
            <a:r>
              <a:rPr kumimoji="0" lang="en-US" sz="4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+6 and </a:t>
            </a:r>
            <a:r>
              <a:rPr kumimoji="0" lang="en-US" sz="4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</a:t>
            </a: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+6 &lt; 14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ahoma" pitchFamily="34" charset="0"/>
              <a:buNone/>
              <a:tabLst/>
              <a:defRPr/>
            </a:pPr>
            <a:endParaRPr kumimoji="0" lang="en-US" sz="4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ahoma" pitchFamily="34" charset="0"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These inequalities can be solved using two methods.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l="-900" t="67912"/>
          <a:stretch>
            <a:fillRect/>
          </a:stretch>
        </p:blipFill>
        <p:spPr bwMode="auto">
          <a:xfrm>
            <a:off x="228600" y="228600"/>
            <a:ext cx="8534400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914400" y="609600"/>
            <a:ext cx="7793038" cy="10668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F0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Method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One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85800" y="1447800"/>
            <a:ext cx="7772400" cy="2971800"/>
          </a:xfrm>
          <a:prstGeom prst="rect">
            <a:avLst/>
          </a:prstGeom>
        </p:spPr>
        <p:txBody>
          <a:bodyPr/>
          <a:lstStyle/>
          <a:p>
            <a:pPr marL="609600" marR="0" lvl="0" indent="-6096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Example :  8 &lt; m + 6 &lt; 14</a:t>
            </a:r>
          </a:p>
          <a:p>
            <a:pPr marL="609600" marR="0" lvl="0" indent="-6096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    Rewrite the compound inequality using the word “</a:t>
            </a:r>
            <a:r>
              <a:rPr kumimoji="0" 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and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”, then solve each inequality.</a:t>
            </a:r>
          </a:p>
          <a:p>
            <a:pPr marL="609600" marR="0" lvl="0" indent="-6096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		8 &lt; m + 6        and     m + 6 &lt; 14</a:t>
            </a:r>
          </a:p>
          <a:p>
            <a:pPr marL="609600" marR="0" lvl="0" indent="-6096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		  2 &lt; m			    </a:t>
            </a:r>
            <a:r>
              <a:rPr kumimoji="0" lang="en-US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&lt; 8</a:t>
            </a:r>
          </a:p>
          <a:p>
            <a:pPr marL="609600" marR="0" lvl="0" indent="-6096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	     m &gt;2             and            m &lt; 8</a:t>
            </a:r>
          </a:p>
          <a:p>
            <a:pPr marL="609600" marR="0" lvl="0" indent="-6096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                          </a:t>
            </a:r>
          </a:p>
          <a:p>
            <a:pPr marL="609600" marR="0" lvl="0" indent="-6096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 &lt; m &lt; 8</a:t>
            </a:r>
          </a:p>
          <a:p>
            <a:pPr marL="609600" marR="0" lvl="0" indent="-6096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	    Graph the solution:</a:t>
            </a:r>
            <a:endParaRPr kumimoji="0" lang="en-US" sz="28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6" name="Group 43"/>
          <p:cNvGrpSpPr>
            <a:grpSpLocks/>
          </p:cNvGrpSpPr>
          <p:nvPr/>
        </p:nvGrpSpPr>
        <p:grpSpPr bwMode="auto">
          <a:xfrm>
            <a:off x="2133600" y="5410200"/>
            <a:ext cx="4267200" cy="709613"/>
            <a:chOff x="1536" y="3408"/>
            <a:chExt cx="2688" cy="447"/>
          </a:xfrm>
        </p:grpSpPr>
        <p:sp>
          <p:nvSpPr>
            <p:cNvPr id="7" name="Line 40"/>
            <p:cNvSpPr>
              <a:spLocks noChangeShapeType="1"/>
            </p:cNvSpPr>
            <p:nvPr/>
          </p:nvSpPr>
          <p:spPr bwMode="auto">
            <a:xfrm>
              <a:off x="2928" y="3504"/>
              <a:ext cx="72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Line 41"/>
            <p:cNvSpPr>
              <a:spLocks noChangeShapeType="1"/>
            </p:cNvSpPr>
            <p:nvPr/>
          </p:nvSpPr>
          <p:spPr bwMode="auto">
            <a:xfrm>
              <a:off x="2928" y="3504"/>
              <a:ext cx="768" cy="0"/>
            </a:xfrm>
            <a:prstGeom prst="line">
              <a:avLst/>
            </a:prstGeom>
            <a:noFill/>
            <a:ln w="57150">
              <a:solidFill>
                <a:srgbClr val="00C894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9" name="Group 42"/>
            <p:cNvGrpSpPr>
              <a:grpSpLocks/>
            </p:cNvGrpSpPr>
            <p:nvPr/>
          </p:nvGrpSpPr>
          <p:grpSpPr bwMode="auto">
            <a:xfrm>
              <a:off x="1536" y="3408"/>
              <a:ext cx="2688" cy="447"/>
              <a:chOff x="1536" y="3408"/>
              <a:chExt cx="2688" cy="447"/>
            </a:xfrm>
          </p:grpSpPr>
          <p:sp>
            <p:nvSpPr>
              <p:cNvPr id="10" name="Line 24"/>
              <p:cNvSpPr>
                <a:spLocks noChangeShapeType="1"/>
              </p:cNvSpPr>
              <p:nvPr/>
            </p:nvSpPr>
            <p:spPr bwMode="auto">
              <a:xfrm>
                <a:off x="3006" y="3414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Line 25"/>
              <p:cNvSpPr>
                <a:spLocks noChangeShapeType="1"/>
              </p:cNvSpPr>
              <p:nvPr/>
            </p:nvSpPr>
            <p:spPr bwMode="auto">
              <a:xfrm>
                <a:off x="3150" y="3408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Line 26"/>
              <p:cNvSpPr>
                <a:spLocks noChangeShapeType="1"/>
              </p:cNvSpPr>
              <p:nvPr/>
            </p:nvSpPr>
            <p:spPr bwMode="auto">
              <a:xfrm>
                <a:off x="3294" y="3408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AutoShape 28"/>
              <p:cNvSpPr>
                <a:spLocks noChangeArrowheads="1"/>
              </p:cNvSpPr>
              <p:nvPr/>
            </p:nvSpPr>
            <p:spPr bwMode="auto">
              <a:xfrm>
                <a:off x="2832" y="3456"/>
                <a:ext cx="96" cy="96"/>
              </a:xfrm>
              <a:prstGeom prst="flowChartConnector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Line 29"/>
              <p:cNvSpPr>
                <a:spLocks noChangeShapeType="1"/>
              </p:cNvSpPr>
              <p:nvPr/>
            </p:nvSpPr>
            <p:spPr bwMode="auto">
              <a:xfrm>
                <a:off x="2874" y="3408"/>
                <a:ext cx="0" cy="25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" name="Line 32"/>
              <p:cNvSpPr>
                <a:spLocks noChangeShapeType="1"/>
              </p:cNvSpPr>
              <p:nvPr/>
            </p:nvSpPr>
            <p:spPr bwMode="auto">
              <a:xfrm>
                <a:off x="3582" y="3408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Line 33"/>
              <p:cNvSpPr>
                <a:spLocks noChangeShapeType="1"/>
              </p:cNvSpPr>
              <p:nvPr/>
            </p:nvSpPr>
            <p:spPr bwMode="auto">
              <a:xfrm>
                <a:off x="3438" y="3408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" name="Text Box 34"/>
              <p:cNvSpPr txBox="1">
                <a:spLocks noChangeArrowheads="1"/>
              </p:cNvSpPr>
              <p:nvPr/>
            </p:nvSpPr>
            <p:spPr bwMode="auto">
              <a:xfrm>
                <a:off x="3630" y="3624"/>
                <a:ext cx="240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/>
                  <a:t>8</a:t>
                </a:r>
              </a:p>
            </p:txBody>
          </p:sp>
          <p:sp>
            <p:nvSpPr>
              <p:cNvPr id="18" name="Text Box 35"/>
              <p:cNvSpPr txBox="1">
                <a:spLocks noChangeArrowheads="1"/>
              </p:cNvSpPr>
              <p:nvPr/>
            </p:nvSpPr>
            <p:spPr bwMode="auto">
              <a:xfrm>
                <a:off x="2718" y="3624"/>
                <a:ext cx="28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/>
                  <a:t> 2</a:t>
                </a:r>
              </a:p>
            </p:txBody>
          </p:sp>
          <p:sp>
            <p:nvSpPr>
              <p:cNvPr id="19" name="AutoShape 36"/>
              <p:cNvSpPr>
                <a:spLocks noChangeArrowheads="1"/>
              </p:cNvSpPr>
              <p:nvPr/>
            </p:nvSpPr>
            <p:spPr bwMode="auto">
              <a:xfrm>
                <a:off x="3692" y="3456"/>
                <a:ext cx="96" cy="96"/>
              </a:xfrm>
              <a:prstGeom prst="flowChartConnector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Line 31"/>
              <p:cNvSpPr>
                <a:spLocks noChangeShapeType="1"/>
              </p:cNvSpPr>
              <p:nvPr/>
            </p:nvSpPr>
            <p:spPr bwMode="auto">
              <a:xfrm>
                <a:off x="3726" y="3408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Line 30"/>
              <p:cNvSpPr>
                <a:spLocks noChangeShapeType="1"/>
              </p:cNvSpPr>
              <p:nvPr/>
            </p:nvSpPr>
            <p:spPr bwMode="auto">
              <a:xfrm>
                <a:off x="1536" y="3504"/>
                <a:ext cx="268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19507</TotalTime>
  <Words>649</Words>
  <Application>Microsoft Office PowerPoint</Application>
  <PresentationFormat>On-screen Show (4:3)</PresentationFormat>
  <Paragraphs>122</Paragraphs>
  <Slides>16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Office Theme</vt:lpstr>
      <vt:lpstr>Equation</vt:lpstr>
      <vt:lpstr>Order and Absolute Value</vt:lpstr>
      <vt:lpstr>Determining the Order of a List of Numbers</vt:lpstr>
      <vt:lpstr>Absolute Value</vt:lpstr>
      <vt:lpstr>Evaluating Absolute Values</vt:lpstr>
      <vt:lpstr>Properties of Absolute Value</vt:lpstr>
      <vt:lpstr>Evaluating Absolute Value Expressions</vt:lpstr>
      <vt:lpstr>Absolute Value</vt:lpstr>
      <vt:lpstr>Slide 8</vt:lpstr>
      <vt:lpstr>Slide 9</vt:lpstr>
      <vt:lpstr>Slide 10</vt:lpstr>
      <vt:lpstr>Steps to Solve an “OR”  Compound Inequality: </vt:lpstr>
      <vt:lpstr>Slide 12</vt:lpstr>
      <vt:lpstr>Steps to Solve an “AND”  Compound Inequality: </vt:lpstr>
      <vt:lpstr>Slide 14</vt:lpstr>
      <vt:lpstr>Slide 15</vt:lpstr>
      <vt:lpstr>Slide 16</vt:lpstr>
    </vt:vector>
  </TitlesOfParts>
  <Company>Forward Service Corp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Trudi Wesemann</dc:creator>
  <cp:lastModifiedBy>tamuq</cp:lastModifiedBy>
  <cp:revision>201</cp:revision>
  <dcterms:created xsi:type="dcterms:W3CDTF">2003-03-04T20:26:02Z</dcterms:created>
  <dcterms:modified xsi:type="dcterms:W3CDTF">2011-02-21T06:08:24Z</dcterms:modified>
</cp:coreProperties>
</file>